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23"/>
  </p:handoutMasterIdLst>
  <p:sldIdLst>
    <p:sldId id="263" r:id="rId4"/>
    <p:sldId id="264" r:id="rId5"/>
    <p:sldId id="278" r:id="rId6"/>
    <p:sldId id="265" r:id="rId7"/>
    <p:sldId id="285" r:id="rId8"/>
    <p:sldId id="268" r:id="rId9"/>
    <p:sldId id="283" r:id="rId10"/>
    <p:sldId id="282" r:id="rId11"/>
    <p:sldId id="269" r:id="rId12"/>
    <p:sldId id="270" r:id="rId13"/>
    <p:sldId id="284" r:id="rId14"/>
    <p:sldId id="271" r:id="rId15"/>
    <p:sldId id="272" r:id="rId16"/>
    <p:sldId id="273" r:id="rId17"/>
    <p:sldId id="274" r:id="rId18"/>
    <p:sldId id="275" r:id="rId19"/>
    <p:sldId id="277" r:id="rId20"/>
    <p:sldId id="279" r:id="rId21"/>
    <p:sldId id="267"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04" autoAdjust="0"/>
  </p:normalViewPr>
  <p:slideViewPr>
    <p:cSldViewPr showGuides="1">
      <p:cViewPr varScale="1">
        <p:scale>
          <a:sx n="101" d="100"/>
          <a:sy n="101" d="100"/>
        </p:scale>
        <p:origin x="5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05/12/2022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79512" y="2084424"/>
            <a:ext cx="2592288"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2466" y="5933781"/>
            <a:ext cx="1244048"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3239852" y="612699"/>
            <a:ext cx="2340260"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rsi.unibo.it/magistrale/FilologiaClassica/borse-di-studio-tesi-estero"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corsi.unibo.it/magistrale/FilologiaClassica/borse-di-studio-tesi-estero"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aform.tirocinilettere@unibo.it"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seglet@unibo.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corsi.unibo.it/magistrale/FilologiaClassica/Tirocini"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corsi.unibo.it/magistrale/FilologiaClassica/Tirocini"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corsi.unibo.it/magistrale/FilologiaClassica/borse-di-studio-tesi-estero"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GUIDA ALLE ATTIVITA’ IN PREPARAZIONE DELLA PROVA FINALE</a:t>
            </a:r>
          </a:p>
          <a:p>
            <a:endParaRPr lang="it-IT" dirty="0"/>
          </a:p>
        </p:txBody>
      </p:sp>
      <p:sp>
        <p:nvSpPr>
          <p:cNvPr id="3" name="Segnaposto testo 2"/>
          <p:cNvSpPr>
            <a:spLocks noGrp="1"/>
          </p:cNvSpPr>
          <p:nvPr>
            <p:ph type="body" sz="quarter" idx="11"/>
          </p:nvPr>
        </p:nvSpPr>
        <p:spPr>
          <a:xfrm>
            <a:off x="3563938" y="5013846"/>
            <a:ext cx="5256212" cy="791418"/>
          </a:xfrm>
        </p:spPr>
        <p:txBody>
          <a:bodyPr/>
          <a:lstStyle/>
          <a:p>
            <a:r>
              <a:rPr lang="it-IT" sz="1800" dirty="0"/>
              <a:t>Corso di Laurea Magistrale in Filologia, Letteratura e Tradizione classica (LM-15)</a:t>
            </a:r>
          </a:p>
          <a:p>
            <a:endParaRPr lang="it-IT" dirty="0"/>
          </a:p>
        </p:txBody>
      </p:sp>
      <p:sp>
        <p:nvSpPr>
          <p:cNvPr id="4" name="Segnaposto testo 3"/>
          <p:cNvSpPr>
            <a:spLocks noGrp="1"/>
          </p:cNvSpPr>
          <p:nvPr>
            <p:ph type="body" sz="quarter" idx="12"/>
          </p:nvPr>
        </p:nvSpPr>
        <p:spPr/>
        <p:txBody>
          <a:bodyPr/>
          <a:lstStyle/>
          <a:p>
            <a:r>
              <a:rPr lang="it-IT" dirty="0"/>
              <a:t>Dipartimento di Filologia Classica e Italianistica (FICLIT)</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532D63C-FF8E-493A-9C96-86BE4A1B99A8}"/>
              </a:ext>
            </a:extLst>
          </p:cNvPr>
          <p:cNvSpPr>
            <a:spLocks noGrp="1"/>
          </p:cNvSpPr>
          <p:nvPr>
            <p:ph type="body" sz="quarter" idx="10"/>
          </p:nvPr>
        </p:nvSpPr>
        <p:spPr/>
        <p:txBody>
          <a:bodyPr/>
          <a:lstStyle/>
          <a:p>
            <a:r>
              <a:rPr lang="it-IT" dirty="0"/>
              <a:t>MODALITÀ DI PREPARAZIONE DELLA PROVA FINALE - E</a:t>
            </a:r>
          </a:p>
          <a:p>
            <a:endParaRPr lang="it-IT" dirty="0"/>
          </a:p>
        </p:txBody>
      </p:sp>
      <p:sp>
        <p:nvSpPr>
          <p:cNvPr id="3" name="Segnaposto testo 2">
            <a:extLst>
              <a:ext uri="{FF2B5EF4-FFF2-40B4-BE49-F238E27FC236}">
                <a16:creationId xmlns:a16="http://schemas.microsoft.com/office/drawing/2014/main" id="{4383E6AB-E5CD-4A98-B48C-EBB3B394C423}"/>
              </a:ext>
            </a:extLst>
          </p:cNvPr>
          <p:cNvSpPr>
            <a:spLocks noGrp="1"/>
          </p:cNvSpPr>
          <p:nvPr>
            <p:ph type="body" sz="quarter" idx="11"/>
          </p:nvPr>
        </p:nvSpPr>
        <p:spPr>
          <a:xfrm>
            <a:off x="359569" y="980728"/>
            <a:ext cx="8424862" cy="4536405"/>
          </a:xfrm>
        </p:spPr>
        <p:txBody>
          <a:bodyPr/>
          <a:lstStyle/>
          <a:p>
            <a:pPr marL="285750" indent="-285750">
              <a:buFont typeface="Arial" panose="020B0604020202020204" pitchFamily="34" charset="0"/>
              <a:buChar char="•"/>
            </a:pPr>
            <a:r>
              <a:rPr lang="it-IT" sz="1600" b="1" dirty="0"/>
              <a:t>Prova finale (6 CFU) </a:t>
            </a:r>
            <a:r>
              <a:rPr lang="it-IT" sz="1600" dirty="0"/>
              <a:t>con </a:t>
            </a:r>
            <a:r>
              <a:rPr lang="it-IT" sz="1600" b="1" dirty="0"/>
              <a:t>Tirocinio </a:t>
            </a:r>
            <a:r>
              <a:rPr lang="it-IT" sz="1600" b="1" u="sng" dirty="0"/>
              <a:t>all'estero</a:t>
            </a:r>
            <a:r>
              <a:rPr lang="it-IT" sz="1600" b="1" dirty="0"/>
              <a:t> (6 CFU) </a:t>
            </a:r>
            <a:r>
              <a:rPr lang="it-IT" sz="1600" dirty="0"/>
              <a:t>e </a:t>
            </a:r>
            <a:r>
              <a:rPr lang="it-IT" sz="1600" b="1" dirty="0"/>
              <a:t>preparazione all'estero (6 CFU)</a:t>
            </a:r>
            <a:r>
              <a:rPr lang="it-IT" sz="1600" dirty="0"/>
              <a:t>: anche questa opzione prevede lo svolgimento di un periodo di ricerca all'estero in accordo con il tuo relatore, eventualmente usufruendo dei finanziamenti disponibili per Tesi all’estero secondo le modalità che trovi indicate </a:t>
            </a:r>
            <a:r>
              <a:rPr lang="it-IT" sz="1600" dirty="0">
                <a:hlinkClick r:id="rId2"/>
              </a:rPr>
              <a:t>qui</a:t>
            </a:r>
            <a:r>
              <a:rPr lang="it-IT" sz="1600" dirty="0"/>
              <a:t>.</a:t>
            </a:r>
            <a:br>
              <a:rPr lang="it-IT" sz="1600" dirty="0"/>
            </a:br>
            <a:r>
              <a:rPr lang="it-IT" sz="1600" dirty="0"/>
              <a:t>Nello specifico:</a:t>
            </a:r>
          </a:p>
          <a:p>
            <a:pPr marL="1028700" lvl="1">
              <a:buFont typeface="Arial" panose="020B0604020202020204" pitchFamily="34" charset="0"/>
              <a:buChar char="•"/>
            </a:pPr>
            <a:r>
              <a:rPr lang="it-IT" sz="1600" dirty="0">
                <a:latin typeface="Century Gothic" panose="020B0502020202020204" pitchFamily="34" charset="0"/>
              </a:rPr>
              <a:t>6 CFU vengono riconosciuti per il periodo svolto all’estero, che è finalizzato esclusivamente al completamento della tesi. Questi CFU dovranno essere certificati dal relatore, che verificherà il completamento del lavoro concordato e svolto all’estero.</a:t>
            </a:r>
          </a:p>
          <a:p>
            <a:pPr marL="1028700" lvl="1">
              <a:buFont typeface="Arial" panose="020B0604020202020204" pitchFamily="34" charset="0"/>
              <a:buChar char="•"/>
            </a:pPr>
            <a:r>
              <a:rPr lang="it-IT" sz="1600" dirty="0">
                <a:latin typeface="Century Gothic" panose="020B0502020202020204" pitchFamily="34" charset="0"/>
              </a:rPr>
              <a:t>Altri 6 CFU ​vengono riconosciuti se hai svolto, sempre in accordo con il tuo relatore, un tirocinio all'estero inerente alla prova finale. Anche in questo caso i CFU dovranno essere certificati dal relatore che verificherà il completamento del lavoro concordato per il tirocinio in preparazione della tesi. Nel caso di periodi all’estero svolti nei programmi di mobilità sarà possibile anche il riconoscimento di crediti acquisiti presso una università/ente o azienda partner, sempre in accordo con il relatore di tesi.</a:t>
            </a:r>
          </a:p>
          <a:p>
            <a:pPr marL="1028700" lvl="1">
              <a:buFont typeface="Arial" panose="020B0604020202020204" pitchFamily="34" charset="0"/>
              <a:buChar char="•"/>
            </a:pPr>
            <a:r>
              <a:rPr lang="it-IT" sz="16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32527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532D63C-FF8E-493A-9C96-86BE4A1B99A8}"/>
              </a:ext>
            </a:extLst>
          </p:cNvPr>
          <p:cNvSpPr>
            <a:spLocks noGrp="1"/>
          </p:cNvSpPr>
          <p:nvPr>
            <p:ph type="body" sz="quarter" idx="10"/>
          </p:nvPr>
        </p:nvSpPr>
        <p:spPr/>
        <p:txBody>
          <a:bodyPr/>
          <a:lstStyle/>
          <a:p>
            <a:r>
              <a:rPr lang="it-IT" dirty="0"/>
              <a:t>MODALITÀ DI PREPARAZIONE DELLA PROVA FINALE - F</a:t>
            </a:r>
          </a:p>
          <a:p>
            <a:endParaRPr lang="it-IT" dirty="0"/>
          </a:p>
        </p:txBody>
      </p:sp>
      <p:sp>
        <p:nvSpPr>
          <p:cNvPr id="3" name="Segnaposto testo 2">
            <a:extLst>
              <a:ext uri="{FF2B5EF4-FFF2-40B4-BE49-F238E27FC236}">
                <a16:creationId xmlns:a16="http://schemas.microsoft.com/office/drawing/2014/main" id="{4383E6AB-E5CD-4A98-B48C-EBB3B394C423}"/>
              </a:ext>
            </a:extLst>
          </p:cNvPr>
          <p:cNvSpPr>
            <a:spLocks noGrp="1"/>
          </p:cNvSpPr>
          <p:nvPr>
            <p:ph type="body" sz="quarter" idx="11"/>
          </p:nvPr>
        </p:nvSpPr>
        <p:spPr>
          <a:xfrm>
            <a:off x="359569" y="980728"/>
            <a:ext cx="8424862" cy="4536405"/>
          </a:xfrm>
        </p:spPr>
        <p:txBody>
          <a:bodyPr/>
          <a:lstStyle/>
          <a:p>
            <a:pPr marL="285750" indent="-285750">
              <a:buFont typeface="Arial" panose="020B0604020202020204" pitchFamily="34" charset="0"/>
              <a:buChar char="•"/>
            </a:pPr>
            <a:r>
              <a:rPr lang="it-IT" sz="1600" b="1" dirty="0"/>
              <a:t>Prova finale (6 CFU)</a:t>
            </a:r>
            <a:r>
              <a:rPr lang="it-IT" sz="1600" dirty="0"/>
              <a:t> con </a:t>
            </a:r>
            <a:r>
              <a:rPr lang="it-IT" sz="1600" b="1" dirty="0"/>
              <a:t>Tirocinio in preparazione della prova finale (6 CFU)</a:t>
            </a:r>
            <a:r>
              <a:rPr lang="it-IT" sz="1600" dirty="0"/>
              <a:t> e </a:t>
            </a:r>
            <a:r>
              <a:rPr lang="it-IT" sz="1600" b="1" dirty="0"/>
              <a:t>preparazione all'estero (6 CFU)</a:t>
            </a:r>
            <a:r>
              <a:rPr lang="it-IT" sz="1600" dirty="0"/>
              <a:t>: anche questa opzione prevede lo svolgimento di un periodo di ricerca all'estero in accordo con il tuo relatore, eventualmente usufruendo dei finanziamenti disponibili per Tesi all’estero secondo le modalità che trovi indicate </a:t>
            </a:r>
            <a:r>
              <a:rPr lang="it-IT" sz="1600" dirty="0">
                <a:hlinkClick r:id="rId2"/>
              </a:rPr>
              <a:t>qui</a:t>
            </a:r>
            <a:r>
              <a:rPr lang="it-IT" sz="1600" dirty="0"/>
              <a:t>.</a:t>
            </a:r>
            <a:br>
              <a:rPr lang="it-IT" sz="1600" dirty="0"/>
            </a:br>
            <a:r>
              <a:rPr lang="it-IT" sz="1600" dirty="0"/>
              <a:t>Nello specifico:</a:t>
            </a:r>
          </a:p>
          <a:p>
            <a:pPr marL="1028700" lvl="1">
              <a:buFont typeface="Arial" panose="020B0604020202020204" pitchFamily="34" charset="0"/>
              <a:buChar char="•"/>
            </a:pPr>
            <a:r>
              <a:rPr lang="it-IT" sz="1600" dirty="0">
                <a:latin typeface="Century Gothic" panose="020B0502020202020204" pitchFamily="34" charset="0"/>
              </a:rPr>
              <a:t>6 CFU vengono riconosciuti per il periodo svolto all’estero, che è finalizzato esclusivamente al completamento della tesi. Questi CFU dovranno essere certificati dal relatore, che verificherà il completamento del lavoro concordato e svolto all’estero.</a:t>
            </a:r>
          </a:p>
          <a:p>
            <a:pPr marL="1028700" lvl="1">
              <a:buFont typeface="Arial" panose="020B0604020202020204" pitchFamily="34" charset="0"/>
              <a:buChar char="•"/>
            </a:pPr>
            <a:r>
              <a:rPr lang="it-IT" sz="1600" dirty="0">
                <a:latin typeface="Century Gothic" panose="020B0502020202020204" pitchFamily="34" charset="0"/>
              </a:rPr>
              <a:t>Altri 6 CFU ​vengono riconosciuti se hai svolto, sempre in accordo con il tuo relatore, un tirocinio inerente alla prova finale. </a:t>
            </a:r>
          </a:p>
          <a:p>
            <a:pPr marL="1028700" lvl="1">
              <a:buFont typeface="Arial" panose="020B0604020202020204" pitchFamily="34" charset="0"/>
              <a:buChar char="•"/>
            </a:pPr>
            <a:r>
              <a:rPr lang="it-IT" sz="16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1323522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6F0848F-D57E-4C92-95E5-9551C9F7D9D5}"/>
              </a:ext>
            </a:extLst>
          </p:cNvPr>
          <p:cNvSpPr>
            <a:spLocks noGrp="1"/>
          </p:cNvSpPr>
          <p:nvPr>
            <p:ph type="body" sz="quarter" idx="10"/>
          </p:nvPr>
        </p:nvSpPr>
        <p:spPr/>
        <p:txBody>
          <a:bodyPr/>
          <a:lstStyle/>
          <a:p>
            <a:r>
              <a:rPr lang="it-IT" dirty="0"/>
              <a:t>ATTIVITÀ DI TIROCINIO IN PREPARAZIONE DELLA PROVA FINALE</a:t>
            </a:r>
          </a:p>
        </p:txBody>
      </p:sp>
      <p:sp>
        <p:nvSpPr>
          <p:cNvPr id="3" name="Segnaposto testo 2">
            <a:extLst>
              <a:ext uri="{FF2B5EF4-FFF2-40B4-BE49-F238E27FC236}">
                <a16:creationId xmlns:a16="http://schemas.microsoft.com/office/drawing/2014/main" id="{04037597-E182-441B-A5F0-7DA8D11F1AB7}"/>
              </a:ext>
            </a:extLst>
          </p:cNvPr>
          <p:cNvSpPr>
            <a:spLocks noGrp="1"/>
          </p:cNvSpPr>
          <p:nvPr>
            <p:ph type="body" sz="quarter" idx="11"/>
          </p:nvPr>
        </p:nvSpPr>
        <p:spPr/>
        <p:txBody>
          <a:bodyPr/>
          <a:lstStyle/>
          <a:p>
            <a:pPr marL="285750" indent="-285750">
              <a:buFont typeface="Arial" panose="020B0604020202020204" pitchFamily="34" charset="0"/>
              <a:buChar char="•"/>
            </a:pPr>
            <a:r>
              <a:rPr lang="it-IT" dirty="0"/>
              <a:t>non è legata all’attività di tirocinio curriculare in nessun modo. Si può decidere di fare solo uno dei due oppure entrambi, in questo caso si dovranno svolgere due tirocini separati.</a:t>
            </a:r>
          </a:p>
          <a:p>
            <a:pPr marL="285750" indent="-285750">
              <a:buFont typeface="Arial" panose="020B0604020202020204" pitchFamily="34" charset="0"/>
              <a:buChar char="•"/>
            </a:pPr>
            <a:r>
              <a:rPr lang="it-IT" dirty="0"/>
              <a:t>Nel caso di svolgimento di tirocinio e tirocinio in preparazione della prova finale presso il medesimo soggetto ospitante si rende necessario attivare due tirocini separati.</a:t>
            </a:r>
          </a:p>
          <a:p>
            <a:pPr marL="285750" indent="-285750">
              <a:buFont typeface="Arial" panose="020B0604020202020204" pitchFamily="34" charset="0"/>
              <a:buChar char="•"/>
            </a:pPr>
            <a:r>
              <a:rPr lang="it-IT" dirty="0"/>
              <a:t>La presenza del tirocinio nel piano di studio non comporta l’assegnazione di un argomento e di un soggetto ospitante direttamente da parte del corso di studio, lo studente interessato deve attivarsi per tempo per reperire una struttura disponibile a ospitarlo</a:t>
            </a:r>
          </a:p>
          <a:p>
            <a:pPr marL="285750" indent="-285750">
              <a:buFont typeface="Arial" panose="020B0604020202020204" pitchFamily="34" charset="0"/>
              <a:buChar char="•"/>
            </a:pPr>
            <a:r>
              <a:rPr lang="it-IT" dirty="0"/>
              <a:t>Il “Tirocinio in preparazione prova finale” (all’estero o meno) deve essere registrato su </a:t>
            </a:r>
            <a:r>
              <a:rPr lang="it-IT" dirty="0" err="1"/>
              <a:t>Almaesami</a:t>
            </a:r>
            <a:r>
              <a:rPr lang="it-IT" dirty="0"/>
              <a:t> come qualsiasi altra attività formativa entro i termini previsti per l'ammissione all'esame di laurea</a:t>
            </a:r>
          </a:p>
        </p:txBody>
      </p:sp>
    </p:spTree>
    <p:extLst>
      <p:ext uri="{BB962C8B-B14F-4D97-AF65-F5344CB8AC3E}">
        <p14:creationId xmlns:p14="http://schemas.microsoft.com/office/powerpoint/2010/main" val="250868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FE9E80B6-19C5-4881-BDCE-5F14D2BCE06E}"/>
              </a:ext>
            </a:extLst>
          </p:cNvPr>
          <p:cNvSpPr>
            <a:spLocks noGrp="1"/>
          </p:cNvSpPr>
          <p:nvPr>
            <p:ph type="body" sz="quarter" idx="10"/>
          </p:nvPr>
        </p:nvSpPr>
        <p:spPr/>
        <p:txBody>
          <a:bodyPr/>
          <a:lstStyle/>
          <a:p>
            <a:r>
              <a:rPr lang="it-IT" dirty="0"/>
              <a:t>ATTIVITÀ DI TIROCINIO IN PREPARAZIONE DELLA PROVA FINALE</a:t>
            </a:r>
          </a:p>
          <a:p>
            <a:endParaRPr lang="it-IT" dirty="0"/>
          </a:p>
        </p:txBody>
      </p:sp>
      <p:sp>
        <p:nvSpPr>
          <p:cNvPr id="3" name="Segnaposto testo 2">
            <a:extLst>
              <a:ext uri="{FF2B5EF4-FFF2-40B4-BE49-F238E27FC236}">
                <a16:creationId xmlns:a16="http://schemas.microsoft.com/office/drawing/2014/main" id="{5C2945F9-739C-499F-B101-BB55D5A7DE85}"/>
              </a:ext>
            </a:extLst>
          </p:cNvPr>
          <p:cNvSpPr>
            <a:spLocks noGrp="1"/>
          </p:cNvSpPr>
          <p:nvPr>
            <p:ph type="body" sz="quarter" idx="11"/>
          </p:nvPr>
        </p:nvSpPr>
        <p:spPr/>
        <p:txBody>
          <a:bodyPr/>
          <a:lstStyle/>
          <a:p>
            <a:pPr marL="285750" indent="-285750">
              <a:buFont typeface="Arial" panose="020B0604020202020204" pitchFamily="34" charset="0"/>
              <a:buChar char="•"/>
            </a:pPr>
            <a:r>
              <a:rPr lang="it-IT" dirty="0"/>
              <a:t>Per tutti i tirocini è possibile chiedere il riconoscimento dei crediti a fronte di attività lavorativa. In caso si chieda il riconoscimento di tirocinio all’estero in preparazione della tesi ovviamente l’attività dovrà essere stata svolta all’estero.</a:t>
            </a:r>
          </a:p>
          <a:p>
            <a:endParaRPr lang="it-IT" dirty="0"/>
          </a:p>
          <a:p>
            <a:pPr marL="285750" indent="-285750">
              <a:buFont typeface="Arial" panose="020B0604020202020204" pitchFamily="34" charset="0"/>
              <a:buChar char="•"/>
            </a:pPr>
            <a:r>
              <a:rPr lang="it-IT" dirty="0"/>
              <a:t>La procedura  da seguire per chiedere il riconoscimento di attività lavorativa è riportata nella pagina «Riconoscimento attività in sostituzione del tirocinio - Area Umanistica», disponibile nella sezione «STUDIARE» del sito web del Corso di studio</a:t>
            </a:r>
          </a:p>
          <a:p>
            <a:endParaRPr lang="it-IT" dirty="0"/>
          </a:p>
        </p:txBody>
      </p:sp>
    </p:spTree>
    <p:extLst>
      <p:ext uri="{BB962C8B-B14F-4D97-AF65-F5344CB8AC3E}">
        <p14:creationId xmlns:p14="http://schemas.microsoft.com/office/powerpoint/2010/main" val="3080522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B48D033-1DDA-41EE-BC9A-0ACC90E0117E}"/>
              </a:ext>
            </a:extLst>
          </p:cNvPr>
          <p:cNvSpPr>
            <a:spLocks noGrp="1"/>
          </p:cNvSpPr>
          <p:nvPr>
            <p:ph type="body" sz="quarter" idx="10"/>
          </p:nvPr>
        </p:nvSpPr>
        <p:spPr/>
        <p:txBody>
          <a:bodyPr/>
          <a:lstStyle/>
          <a:p>
            <a:r>
              <a:rPr lang="it-IT" dirty="0"/>
              <a:t>ATTIVITÀ DI TIROCINIO ALL’ESTERO IN PREPARAZIONE DELLA PROVA FINALE - RIFERIMENTI</a:t>
            </a:r>
          </a:p>
          <a:p>
            <a:endParaRPr lang="it-IT" dirty="0"/>
          </a:p>
        </p:txBody>
      </p:sp>
      <p:sp>
        <p:nvSpPr>
          <p:cNvPr id="3" name="Segnaposto testo 2">
            <a:extLst>
              <a:ext uri="{FF2B5EF4-FFF2-40B4-BE49-F238E27FC236}">
                <a16:creationId xmlns:a16="http://schemas.microsoft.com/office/drawing/2014/main" id="{0F11C1C3-6F0B-4B0D-9571-18F6F903DB0B}"/>
              </a:ext>
            </a:extLst>
          </p:cNvPr>
          <p:cNvSpPr>
            <a:spLocks noGrp="1"/>
          </p:cNvSpPr>
          <p:nvPr>
            <p:ph type="body" sz="quarter" idx="11"/>
          </p:nvPr>
        </p:nvSpPr>
        <p:spPr/>
        <p:txBody>
          <a:bodyPr/>
          <a:lstStyle/>
          <a:p>
            <a:pPr marL="285750" indent="-285750">
              <a:buFont typeface="Arial" panose="020B0604020202020204" pitchFamily="34" charset="0"/>
              <a:buChar char="•"/>
            </a:pPr>
            <a:r>
              <a:rPr lang="it-IT" b="1" u="sng" dirty="0"/>
              <a:t>Ufficio Tirocini</a:t>
            </a:r>
            <a:r>
              <a:rPr lang="it-IT" dirty="0"/>
              <a:t>: </a:t>
            </a:r>
          </a:p>
          <a:p>
            <a:pPr marL="285750" indent="-285750">
              <a:buFont typeface="Arial" panose="020B0604020202020204" pitchFamily="34" charset="0"/>
              <a:buChar char="•"/>
            </a:pPr>
            <a:endParaRPr lang="it-IT" dirty="0"/>
          </a:p>
          <a:p>
            <a:pPr lvl="1"/>
            <a:r>
              <a:rPr lang="it-IT" sz="1800" dirty="0">
                <a:latin typeface="Century Gothic" panose="020B0502020202020204" pitchFamily="34" charset="0"/>
              </a:rPr>
              <a:t>Email: </a:t>
            </a:r>
            <a:r>
              <a:rPr lang="it-IT" sz="1800" dirty="0">
                <a:latin typeface="Century Gothic" panose="020B0502020202020204" pitchFamily="34" charset="0"/>
                <a:hlinkClick r:id="rId2">
                  <a:extLst>
                    <a:ext uri="{A12FA001-AC4F-418D-AE19-62706E023703}">
                      <ahyp:hlinkClr xmlns:ahyp="http://schemas.microsoft.com/office/drawing/2018/hyperlinkcolor" val="tx"/>
                    </a:ext>
                  </a:extLst>
                </a:hlinkClick>
              </a:rPr>
              <a:t>aform.tirocinilettere@unibo.it</a:t>
            </a:r>
            <a:br>
              <a:rPr lang="it-IT" sz="1800" dirty="0">
                <a:latin typeface="Century Gothic" panose="020B0502020202020204" pitchFamily="34" charset="0"/>
              </a:rPr>
            </a:br>
            <a:endParaRPr lang="it-IT" sz="1800" dirty="0">
              <a:latin typeface="Century Gothic" panose="020B0502020202020204" pitchFamily="34" charset="0"/>
            </a:endParaRPr>
          </a:p>
          <a:p>
            <a:pPr lvl="1"/>
            <a:r>
              <a:rPr lang="it-IT" sz="1800" dirty="0">
                <a:latin typeface="Century Gothic" panose="020B0502020202020204" pitchFamily="34" charset="0"/>
              </a:rPr>
              <a:t>Tel: 0512084000</a:t>
            </a:r>
          </a:p>
          <a:p>
            <a:pPr marL="285750" indent="-28575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82555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A4CE7D9-A1D4-4804-8C08-6EB3954AA7EC}"/>
              </a:ext>
            </a:extLst>
          </p:cNvPr>
          <p:cNvSpPr>
            <a:spLocks noGrp="1"/>
          </p:cNvSpPr>
          <p:nvPr>
            <p:ph type="body" sz="quarter" idx="10"/>
          </p:nvPr>
        </p:nvSpPr>
        <p:spPr/>
        <p:txBody>
          <a:bodyPr/>
          <a:lstStyle/>
          <a:p>
            <a:r>
              <a:rPr lang="it-IT" dirty="0"/>
              <a:t>PREPARAZIONE DELLA PROVA FINALE ALL’ESTERO</a:t>
            </a:r>
          </a:p>
        </p:txBody>
      </p:sp>
      <p:sp>
        <p:nvSpPr>
          <p:cNvPr id="3" name="Segnaposto testo 2">
            <a:extLst>
              <a:ext uri="{FF2B5EF4-FFF2-40B4-BE49-F238E27FC236}">
                <a16:creationId xmlns:a16="http://schemas.microsoft.com/office/drawing/2014/main" id="{5A14B3EA-1344-4615-A57A-B36C806CE0B5}"/>
              </a:ext>
            </a:extLst>
          </p:cNvPr>
          <p:cNvSpPr>
            <a:spLocks noGrp="1"/>
          </p:cNvSpPr>
          <p:nvPr>
            <p:ph type="body" sz="quarter" idx="11"/>
          </p:nvPr>
        </p:nvSpPr>
        <p:spPr/>
        <p:txBody>
          <a:bodyPr/>
          <a:lstStyle/>
          <a:p>
            <a:r>
              <a:rPr lang="it-IT" dirty="0"/>
              <a:t>Tramite bando per tesi all’estero: </a:t>
            </a:r>
          </a:p>
          <a:p>
            <a:pPr lvl="1"/>
            <a:r>
              <a:rPr lang="it-IT" sz="1400" dirty="0">
                <a:latin typeface="Century Gothic" panose="020B0502020202020204" pitchFamily="34" charset="0"/>
              </a:rPr>
              <a:t>Vincitori: viene erogata una borsa di studio di importo variabile come contributo finanziario per il soggiorno all’estero</a:t>
            </a:r>
          </a:p>
          <a:p>
            <a:pPr lvl="1"/>
            <a:r>
              <a:rPr lang="it-IT" sz="1400" dirty="0">
                <a:latin typeface="Century Gothic" panose="020B0502020202020204" pitchFamily="34" charset="0"/>
              </a:rPr>
              <a:t>Idonei: hanno presentato un progetto ritenuto idoneo ma non sono risultati vincitori del bando (non viene dunque erogata la borsa). Potranno comunque partire a proprie spese e avere riconosciuti in piano i crediti relativi all’AF di preparazione della tesi all’estero</a:t>
            </a:r>
          </a:p>
          <a:p>
            <a:pPr lvl="1"/>
            <a:endParaRPr lang="it-IT" dirty="0"/>
          </a:p>
          <a:p>
            <a:r>
              <a:rPr lang="it-IT" dirty="0"/>
              <a:t>Tramite Erasmus +/</a:t>
            </a:r>
            <a:r>
              <a:rPr lang="it-IT" dirty="0" err="1"/>
              <a:t>Overseas</a:t>
            </a:r>
            <a:endParaRPr lang="it-IT" dirty="0"/>
          </a:p>
          <a:p>
            <a:pPr lvl="1"/>
            <a:r>
              <a:rPr lang="it-IT" sz="1400" dirty="0">
                <a:latin typeface="Century Gothic" panose="020B0502020202020204" pitchFamily="34" charset="0"/>
              </a:rPr>
              <a:t>Tra le AAFF che si possono inserire nel Learning Agreement c’è anche quella di preparazione per la tesi all’estero. Se esiste un ‘attività formativa estera analoga che verrà riportata nel </a:t>
            </a:r>
            <a:r>
              <a:rPr lang="it-IT" sz="1400" dirty="0" err="1">
                <a:latin typeface="Century Gothic" panose="020B0502020202020204" pitchFamily="34" charset="0"/>
              </a:rPr>
              <a:t>Transcript</a:t>
            </a:r>
            <a:r>
              <a:rPr lang="it-IT" sz="1400" dirty="0">
                <a:latin typeface="Century Gothic" panose="020B0502020202020204" pitchFamily="34" charset="0"/>
              </a:rPr>
              <a:t> of </a:t>
            </a:r>
            <a:r>
              <a:rPr lang="it-IT" sz="1400" dirty="0" err="1">
                <a:latin typeface="Century Gothic" panose="020B0502020202020204" pitchFamily="34" charset="0"/>
              </a:rPr>
              <a:t>records</a:t>
            </a:r>
            <a:r>
              <a:rPr lang="it-IT" sz="1400" dirty="0">
                <a:latin typeface="Century Gothic" panose="020B0502020202020204" pitchFamily="34" charset="0"/>
              </a:rPr>
              <a:t> di fine mobilità si può creare su Alma RM un gruppo di corrispondenza dedicato. In mancanza di un attività estera corrispondente, l’attività di preparazione va inserita esclusivamente tra le attività da corrispondere abbinandola ad una attività estera fittizia valorizzata con 0 ECTS. La discrepanza di crediti in questi casi va giustificata con una note per il docente e per il consiglio di </a:t>
            </a:r>
            <a:r>
              <a:rPr lang="it-IT" sz="1400" dirty="0" err="1">
                <a:latin typeface="Century Gothic" panose="020B0502020202020204" pitchFamily="34" charset="0"/>
              </a:rPr>
              <a:t>cdS</a:t>
            </a:r>
            <a:r>
              <a:rPr lang="it-IT" sz="1400" dirty="0">
                <a:latin typeface="Century Gothic" panose="020B0502020202020204" pitchFamily="34" charset="0"/>
              </a:rPr>
              <a:t> nel campo dedicato a questo tipo di comunicazione</a:t>
            </a:r>
          </a:p>
          <a:p>
            <a:endParaRPr lang="it-IT" dirty="0"/>
          </a:p>
        </p:txBody>
      </p:sp>
    </p:spTree>
    <p:extLst>
      <p:ext uri="{BB962C8B-B14F-4D97-AF65-F5344CB8AC3E}">
        <p14:creationId xmlns:p14="http://schemas.microsoft.com/office/powerpoint/2010/main" val="2175881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1B493B-07BB-4E97-9CE1-F9C3F49149BF}"/>
              </a:ext>
            </a:extLst>
          </p:cNvPr>
          <p:cNvSpPr>
            <a:spLocks noGrp="1"/>
          </p:cNvSpPr>
          <p:nvPr>
            <p:ph type="body" sz="quarter" idx="10"/>
          </p:nvPr>
        </p:nvSpPr>
        <p:spPr/>
        <p:txBody>
          <a:bodyPr/>
          <a:lstStyle/>
          <a:p>
            <a:r>
              <a:rPr lang="it-IT" dirty="0"/>
              <a:t>PREPARAZIONE DELLA PROVA FINALE ALL’ESTERO</a:t>
            </a:r>
          </a:p>
          <a:p>
            <a:r>
              <a:rPr lang="it-IT" dirty="0"/>
              <a:t> - TEMPISTICHE</a:t>
            </a:r>
          </a:p>
        </p:txBody>
      </p:sp>
      <p:sp>
        <p:nvSpPr>
          <p:cNvPr id="3" name="Segnaposto testo 2">
            <a:extLst>
              <a:ext uri="{FF2B5EF4-FFF2-40B4-BE49-F238E27FC236}">
                <a16:creationId xmlns:a16="http://schemas.microsoft.com/office/drawing/2014/main" id="{26606F6C-DC4F-4A8A-A9B4-2EC4D0EB5172}"/>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b="1" dirty="0"/>
              <a:t>BANDO TESI ESTERO </a:t>
            </a:r>
            <a:r>
              <a:rPr lang="it-IT" dirty="0"/>
              <a:t>– viene pubblicato di norma ogni anno accademico, prevedendo due tornate. Le tempistiche possono essere variabili, sarà quindi necessario tenere monitorato il sito web del </a:t>
            </a:r>
            <a:r>
              <a:rPr lang="it-IT" dirty="0" err="1"/>
              <a:t>CdS</a:t>
            </a:r>
            <a:r>
              <a:rPr lang="it-IT" dirty="0"/>
              <a:t>. Appena il bando viene pubblicato ne viene data notizia in bacheca.</a:t>
            </a:r>
          </a:p>
          <a:p>
            <a:pPr marL="285750" indent="-285750">
              <a:spcBef>
                <a:spcPts val="1200"/>
              </a:spcBef>
              <a:spcAft>
                <a:spcPts val="600"/>
              </a:spcAft>
              <a:buFont typeface="Arial" panose="020B0604020202020204" pitchFamily="34" charset="0"/>
              <a:buChar char="•"/>
            </a:pPr>
            <a:r>
              <a:rPr lang="it-IT" b="1" dirty="0"/>
              <a:t>BANDO ERASMUS + </a:t>
            </a:r>
            <a:r>
              <a:rPr lang="it-IT" dirty="0"/>
              <a:t>- viene pubblicato ogni anno circa a gennaio. Si partecipa al bando per partire l’</a:t>
            </a:r>
            <a:r>
              <a:rPr lang="it-IT" dirty="0" err="1"/>
              <a:t>a.a</a:t>
            </a:r>
            <a:r>
              <a:rPr lang="it-IT" dirty="0"/>
              <a:t>. successivo.</a:t>
            </a:r>
          </a:p>
          <a:p>
            <a:pPr marL="285750" indent="-285750">
              <a:spcBef>
                <a:spcPts val="1200"/>
              </a:spcBef>
              <a:spcAft>
                <a:spcPts val="600"/>
              </a:spcAft>
              <a:buFont typeface="Arial" panose="020B0604020202020204" pitchFamily="34" charset="0"/>
              <a:buChar char="•"/>
            </a:pPr>
            <a:r>
              <a:rPr lang="it-IT" b="1" dirty="0"/>
              <a:t>BANDO OVERSEAS</a:t>
            </a:r>
            <a:r>
              <a:rPr lang="it-IT" dirty="0"/>
              <a:t>- viene pubblicato ogni anno a fine settembre/inizio ottobre. Si partecipa al bando per partire l’</a:t>
            </a:r>
            <a:r>
              <a:rPr lang="it-IT" dirty="0" err="1"/>
              <a:t>a.a</a:t>
            </a:r>
            <a:r>
              <a:rPr lang="it-IT" dirty="0"/>
              <a:t>. successivo.</a:t>
            </a:r>
          </a:p>
        </p:txBody>
      </p:sp>
    </p:spTree>
    <p:extLst>
      <p:ext uri="{BB962C8B-B14F-4D97-AF65-F5344CB8AC3E}">
        <p14:creationId xmlns:p14="http://schemas.microsoft.com/office/powerpoint/2010/main" val="301507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C63D0EB-83BA-4817-84F7-C6AFFCF94101}"/>
              </a:ext>
            </a:extLst>
          </p:cNvPr>
          <p:cNvSpPr>
            <a:spLocks noGrp="1"/>
          </p:cNvSpPr>
          <p:nvPr>
            <p:ph type="body" sz="quarter" idx="10"/>
          </p:nvPr>
        </p:nvSpPr>
        <p:spPr/>
        <p:txBody>
          <a:bodyPr/>
          <a:lstStyle/>
          <a:p>
            <a:r>
              <a:rPr lang="it-IT" dirty="0"/>
              <a:t>INCOMPATIBILITÀ</a:t>
            </a:r>
          </a:p>
        </p:txBody>
      </p:sp>
      <p:sp>
        <p:nvSpPr>
          <p:cNvPr id="3" name="Segnaposto testo 2">
            <a:extLst>
              <a:ext uri="{FF2B5EF4-FFF2-40B4-BE49-F238E27FC236}">
                <a16:creationId xmlns:a16="http://schemas.microsoft.com/office/drawing/2014/main" id="{DFA14481-CF3B-4463-A454-822D76BC7B5B}"/>
              </a:ext>
            </a:extLst>
          </p:cNvPr>
          <p:cNvSpPr>
            <a:spLocks noGrp="1"/>
          </p:cNvSpPr>
          <p:nvPr>
            <p:ph type="body" sz="quarter" idx="11"/>
          </p:nvPr>
        </p:nvSpPr>
        <p:spPr/>
        <p:txBody>
          <a:bodyPr/>
          <a:lstStyle/>
          <a:p>
            <a:r>
              <a:rPr lang="it-IT" dirty="0"/>
              <a:t>Non si può essere beneficiari di due o più borse di studio per soggiorni all’estero che coincidono.</a:t>
            </a:r>
          </a:p>
          <a:p>
            <a:endParaRPr lang="it-IT" dirty="0"/>
          </a:p>
          <a:p>
            <a:r>
              <a:rPr lang="it-IT" b="1" dirty="0"/>
              <a:t>Esempio: </a:t>
            </a:r>
          </a:p>
          <a:p>
            <a:pPr marL="285750" indent="-285750">
              <a:spcBef>
                <a:spcPts val="1200"/>
              </a:spcBef>
              <a:spcAft>
                <a:spcPts val="600"/>
              </a:spcAft>
              <a:buFont typeface="Arial" panose="020B0604020202020204" pitchFamily="34" charset="0"/>
              <a:buChar char="•"/>
            </a:pPr>
            <a:r>
              <a:rPr lang="it-IT" dirty="0"/>
              <a:t>Non è possibile prendere la borsa Erasmus </a:t>
            </a:r>
            <a:r>
              <a:rPr lang="it-IT" dirty="0" err="1"/>
              <a:t>traineeship</a:t>
            </a:r>
            <a:r>
              <a:rPr lang="it-IT" dirty="0"/>
              <a:t> e la borsa di studio per tesi all’estero per lo stesso periodo di soggiorno, si possono eventualmente prendere per periodi consecutivi</a:t>
            </a:r>
          </a:p>
          <a:p>
            <a:pPr marL="285750" indent="-285750">
              <a:spcBef>
                <a:spcPts val="1200"/>
              </a:spcBef>
              <a:spcAft>
                <a:spcPts val="600"/>
              </a:spcAft>
              <a:buFont typeface="Arial" panose="020B0604020202020204" pitchFamily="34" charset="0"/>
              <a:buChar char="•"/>
            </a:pPr>
            <a:r>
              <a:rPr lang="it-IT" dirty="0"/>
              <a:t>Si può invece prendere la borsa di studio per tesi all’estero e nello stesso tempo svolgere il tirocinio in preparazione della tesi presso enti convenzionati con Unibo (senza borsa Erasmus)</a:t>
            </a:r>
          </a:p>
          <a:p>
            <a:endParaRPr lang="it-IT" dirty="0"/>
          </a:p>
        </p:txBody>
      </p:sp>
    </p:spTree>
    <p:extLst>
      <p:ext uri="{BB962C8B-B14F-4D97-AF65-F5344CB8AC3E}">
        <p14:creationId xmlns:p14="http://schemas.microsoft.com/office/powerpoint/2010/main" val="97838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6CE8F69-6698-4AB7-B2C5-C8EB7BF85128}"/>
              </a:ext>
            </a:extLst>
          </p:cNvPr>
          <p:cNvSpPr>
            <a:spLocks noGrp="1"/>
          </p:cNvSpPr>
          <p:nvPr>
            <p:ph type="body" sz="quarter" idx="10"/>
          </p:nvPr>
        </p:nvSpPr>
        <p:spPr/>
        <p:txBody>
          <a:bodyPr/>
          <a:lstStyle/>
          <a:p>
            <a:r>
              <a:rPr lang="it-IT" dirty="0"/>
              <a:t>STESURA DELL’ELABORATO FINALE</a:t>
            </a:r>
          </a:p>
        </p:txBody>
      </p:sp>
      <p:sp>
        <p:nvSpPr>
          <p:cNvPr id="3" name="Segnaposto testo 2">
            <a:extLst>
              <a:ext uri="{FF2B5EF4-FFF2-40B4-BE49-F238E27FC236}">
                <a16:creationId xmlns:a16="http://schemas.microsoft.com/office/drawing/2014/main" id="{D8617831-D790-4892-A4F8-4EDF6A384CAF}"/>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r>
              <a:rPr lang="it-IT" dirty="0"/>
              <a:t>Le regole redazionali riferite alle tesi di laurea magistrale non subiscono alcuna modifica in base alla modalità di svolgimento della prova finale inserite in piano.</a:t>
            </a:r>
          </a:p>
          <a:p>
            <a:pPr marL="285750" indent="-285750">
              <a:spcBef>
                <a:spcPts val="1200"/>
              </a:spcBef>
              <a:spcAft>
                <a:spcPts val="600"/>
              </a:spcAft>
              <a:buFont typeface="Arial" panose="020B0604020202020204" pitchFamily="34" charset="0"/>
              <a:buChar char="•"/>
            </a:pPr>
            <a:r>
              <a:rPr lang="it-IT" b="1" u="sng" dirty="0"/>
              <a:t>Esempio</a:t>
            </a:r>
            <a:r>
              <a:rPr lang="it-IT" dirty="0"/>
              <a:t>: la lunghezza dell’elaborato non varia, che si sia inserito in piano la prova finale da 18 CFU oppure la prova da 6 CFU + preparazione della prova finale all’estero.</a:t>
            </a:r>
          </a:p>
          <a:p>
            <a:endParaRPr lang="it-IT" dirty="0"/>
          </a:p>
        </p:txBody>
      </p:sp>
    </p:spTree>
    <p:extLst>
      <p:ext uri="{BB962C8B-B14F-4D97-AF65-F5344CB8AC3E}">
        <p14:creationId xmlns:p14="http://schemas.microsoft.com/office/powerpoint/2010/main" val="2914873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COMPILAZIONE DEL PIANO DI STUDIO</a:t>
            </a:r>
          </a:p>
        </p:txBody>
      </p:sp>
      <p:sp>
        <p:nvSpPr>
          <p:cNvPr id="3" name="Segnaposto testo 2"/>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dirty="0"/>
              <a:t>Per ogni anno accademico il piano di studi può essere presentato o modificato solo all’interno delle due finestre. Le scadenze sono riportate nella pagina web «Compilare il piano di studi», disponibile nella sezione «studiare» del sito web del corso di studio</a:t>
            </a:r>
          </a:p>
          <a:p>
            <a:pPr marL="285750" indent="-285750">
              <a:spcBef>
                <a:spcPts val="1200"/>
              </a:spcBef>
              <a:spcAft>
                <a:spcPts val="600"/>
              </a:spcAft>
              <a:buFont typeface="Arial" panose="020B0604020202020204" pitchFamily="34" charset="0"/>
              <a:buChar char="•"/>
            </a:pPr>
            <a:r>
              <a:rPr lang="it-IT" dirty="0"/>
              <a:t>Chi presenta il piano di studio nella prima finestra potrà modificare per l'anno in corso il piano nel periodo successivo di presentazione</a:t>
            </a:r>
          </a:p>
          <a:p>
            <a:pPr marL="285750" indent="-285750" algn="just">
              <a:spcBef>
                <a:spcPts val="1200"/>
              </a:spcBef>
              <a:spcAft>
                <a:spcPts val="600"/>
              </a:spcAft>
              <a:buFont typeface="Arial" panose="020B0604020202020204" pitchFamily="34" charset="0"/>
              <a:buChar char="•"/>
              <a:defRPr/>
            </a:pPr>
            <a:r>
              <a:rPr lang="it-IT" dirty="0"/>
              <a:t>Il piano può essere modificato e salvato quante volte si desidera, la modifica al piano, una volta salvata è immediatamente effettiva.</a:t>
            </a:r>
          </a:p>
          <a:p>
            <a:pPr marL="285750" indent="-285750" algn="just">
              <a:spcBef>
                <a:spcPts val="1200"/>
              </a:spcBef>
              <a:spcAft>
                <a:spcPts val="600"/>
              </a:spcAft>
              <a:buFont typeface="Arial" panose="020B0604020202020204" pitchFamily="34" charset="0"/>
              <a:buChar char="•"/>
              <a:defRPr/>
            </a:pPr>
            <a:r>
              <a:rPr lang="it-IT" b="1" dirty="0"/>
              <a:t>Attenzione</a:t>
            </a:r>
            <a:r>
              <a:rPr lang="it-IT" dirty="0"/>
              <a:t>: una volta chiusa la seconda finestra sarà considerato valido l’ultimo Piano di studi presentato e non sarà più possibile apportare modifiche per l’</a:t>
            </a:r>
            <a:r>
              <a:rPr lang="it-IT" dirty="0" err="1"/>
              <a:t>a.a</a:t>
            </a:r>
            <a:r>
              <a:rPr lang="it-IT" dirty="0"/>
              <a:t>. di riferimento</a:t>
            </a:r>
          </a:p>
          <a:p>
            <a:endParaRPr lang="it-IT" dirty="0"/>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871E08A-71AA-4FA3-8863-8E1870553AE5}"/>
              </a:ext>
            </a:extLst>
          </p:cNvPr>
          <p:cNvSpPr>
            <a:spLocks noGrp="1"/>
          </p:cNvSpPr>
          <p:nvPr>
            <p:ph type="body" sz="quarter" idx="10"/>
          </p:nvPr>
        </p:nvSpPr>
        <p:spPr/>
        <p:txBody>
          <a:bodyPr/>
          <a:lstStyle/>
          <a:p>
            <a:r>
              <a:rPr lang="it-IT" dirty="0"/>
              <a:t>MODIFICA DEL PIANO DI STUDIO</a:t>
            </a:r>
          </a:p>
        </p:txBody>
      </p:sp>
      <p:sp>
        <p:nvSpPr>
          <p:cNvPr id="3" name="Segnaposto testo 2">
            <a:extLst>
              <a:ext uri="{FF2B5EF4-FFF2-40B4-BE49-F238E27FC236}">
                <a16:creationId xmlns:a16="http://schemas.microsoft.com/office/drawing/2014/main" id="{DA627ED3-8DFB-46F0-B13D-0AFBBF7BC987}"/>
              </a:ext>
            </a:extLst>
          </p:cNvPr>
          <p:cNvSpPr>
            <a:spLocks noGrp="1"/>
          </p:cNvSpPr>
          <p:nvPr>
            <p:ph type="body" sz="quarter" idx="11"/>
          </p:nvPr>
        </p:nvSpPr>
        <p:spPr/>
        <p:txBody>
          <a:bodyPr/>
          <a:lstStyle/>
          <a:p>
            <a:r>
              <a:rPr lang="it-IT" b="1" u="sng" dirty="0"/>
              <a:t>ATTENZIONE</a:t>
            </a:r>
            <a:r>
              <a:rPr lang="it-IT" b="1" dirty="0"/>
              <a:t>:  </a:t>
            </a:r>
          </a:p>
          <a:p>
            <a:r>
              <a:rPr lang="it-IT" dirty="0"/>
              <a:t>Per gli studenti che intendono laurearsi nella sessione autunnale o in quella invernale (novembre o marzo) e che quindi non possono più apportare modifiche al piano su SOL, pena l’esclusione dalle sessioni di laurea II e III, è possibile modificare il piano di studio anche oltre le date di apertura dei piani, </a:t>
            </a:r>
            <a:r>
              <a:rPr lang="it-IT" b="1" dirty="0"/>
              <a:t>SOLO ed esclusivamente per la sezione del piano dedicata alle MODALITÀ DI SVOLGIMENTO DELLA PROVA FINALE</a:t>
            </a:r>
            <a:endParaRPr lang="it-IT" dirty="0"/>
          </a:p>
          <a:p>
            <a:endParaRPr lang="it-IT" dirty="0"/>
          </a:p>
          <a:p>
            <a:r>
              <a:rPr lang="it-IT" dirty="0"/>
              <a:t>In questo caso sarà necessario contattare tramite mail la Segreteria studenti (</a:t>
            </a:r>
            <a:r>
              <a:rPr lang="it-IT" dirty="0">
                <a:hlinkClick r:id="rId2"/>
              </a:rPr>
              <a:t>seglet@unibo.it</a:t>
            </a:r>
            <a:r>
              <a:rPr lang="it-IT" dirty="0"/>
              <a:t>) e chiedere la modifica desiderata.</a:t>
            </a:r>
          </a:p>
          <a:p>
            <a:br>
              <a:rPr lang="it-IT" dirty="0"/>
            </a:br>
            <a:r>
              <a:rPr lang="it-IT" dirty="0"/>
              <a:t>La modifica verrà effettuata entro la data di scadenza per il possesso dei requisiti di laurea della sessione indicata.</a:t>
            </a:r>
          </a:p>
          <a:p>
            <a:endParaRPr lang="it-IT" dirty="0"/>
          </a:p>
        </p:txBody>
      </p:sp>
    </p:spTree>
    <p:extLst>
      <p:ext uri="{BB962C8B-B14F-4D97-AF65-F5344CB8AC3E}">
        <p14:creationId xmlns:p14="http://schemas.microsoft.com/office/powerpoint/2010/main" val="361736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MODALITÀ DI PREPARAZIONE DELLA PROVA FINALE</a:t>
            </a:r>
          </a:p>
        </p:txBody>
      </p:sp>
      <p:sp>
        <p:nvSpPr>
          <p:cNvPr id="3" name="Segnaposto testo 2"/>
          <p:cNvSpPr>
            <a:spLocks noGrp="1"/>
          </p:cNvSpPr>
          <p:nvPr>
            <p:ph type="body" sz="quarter" idx="11"/>
          </p:nvPr>
        </p:nvSpPr>
        <p:spPr/>
        <p:txBody>
          <a:bodyPr/>
          <a:lstStyle/>
          <a:p>
            <a:endParaRPr lang="it-IT" dirty="0"/>
          </a:p>
          <a:p>
            <a:endParaRPr lang="it-IT" dirty="0"/>
          </a:p>
          <a:p>
            <a:endParaRPr lang="it-IT" dirty="0"/>
          </a:p>
          <a:p>
            <a:r>
              <a:rPr lang="it-IT" dirty="0"/>
              <a:t>Nel tuo piano di studio puoi scegliere fra diverse modalità di svolgimento della prova finale. </a:t>
            </a:r>
          </a:p>
          <a:p>
            <a:r>
              <a:rPr lang="it-IT" dirty="0"/>
              <a:t>Alcune di queste opzioni ti consentono di acquisire parte dei 18 CFU stabiliti per la prova finale differenziando le attività dedicate allo svolgimento del tuo lavoro.</a:t>
            </a:r>
          </a:p>
          <a:p>
            <a:endParaRPr lang="it-IT" dirty="0"/>
          </a:p>
        </p:txBody>
      </p:sp>
    </p:spTree>
    <p:extLst>
      <p:ext uri="{BB962C8B-B14F-4D97-AF65-F5344CB8AC3E}">
        <p14:creationId xmlns:p14="http://schemas.microsoft.com/office/powerpoint/2010/main" val="12067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71CA131-B9C8-4F05-A555-6EED61E3D4E3}"/>
              </a:ext>
            </a:extLst>
          </p:cNvPr>
          <p:cNvSpPr>
            <a:spLocks noGrp="1"/>
          </p:cNvSpPr>
          <p:nvPr>
            <p:ph type="body" sz="quarter" idx="10"/>
          </p:nvPr>
        </p:nvSpPr>
        <p:spPr/>
        <p:txBody>
          <a:bodyPr/>
          <a:lstStyle/>
          <a:p>
            <a:r>
              <a:rPr lang="it-IT" dirty="0"/>
              <a:t>MODALITÀ DI PREPARAZIONE DELLA PROVA FINALE</a:t>
            </a:r>
          </a:p>
          <a:p>
            <a:endParaRPr lang="it-IT" dirty="0"/>
          </a:p>
        </p:txBody>
      </p:sp>
      <p:sp>
        <p:nvSpPr>
          <p:cNvPr id="3" name="Segnaposto testo 2">
            <a:extLst>
              <a:ext uri="{FF2B5EF4-FFF2-40B4-BE49-F238E27FC236}">
                <a16:creationId xmlns:a16="http://schemas.microsoft.com/office/drawing/2014/main" id="{C94464AD-1D75-4E9F-AE38-68D80B61F69B}"/>
              </a:ext>
            </a:extLst>
          </p:cNvPr>
          <p:cNvSpPr>
            <a:spLocks noGrp="1"/>
          </p:cNvSpPr>
          <p:nvPr>
            <p:ph type="body" sz="quarter" idx="11"/>
          </p:nvPr>
        </p:nvSpPr>
        <p:spPr/>
        <p:txBody>
          <a:bodyPr/>
          <a:lstStyle/>
          <a:p>
            <a:pPr marL="342900" indent="-342900">
              <a:lnSpc>
                <a:spcPct val="150000"/>
              </a:lnSpc>
              <a:buFont typeface="+mj-lt"/>
              <a:buAutoNum type="alphaUcPeriod"/>
            </a:pPr>
            <a:r>
              <a:rPr lang="it-IT" dirty="0"/>
              <a:t>Prova finale (18 CFU)</a:t>
            </a:r>
          </a:p>
          <a:p>
            <a:pPr marL="342900" indent="-342900">
              <a:lnSpc>
                <a:spcPct val="150000"/>
              </a:lnSpc>
              <a:buFont typeface="+mj-lt"/>
              <a:buAutoNum type="alphaUcPeriod"/>
            </a:pPr>
            <a:r>
              <a:rPr lang="it-IT" dirty="0"/>
              <a:t>Prova finale (6 CFU) + tirocinio in preparazione alla prova finale(12 CFU)</a:t>
            </a:r>
          </a:p>
          <a:p>
            <a:pPr marL="342900" indent="-342900">
              <a:lnSpc>
                <a:spcPct val="150000"/>
              </a:lnSpc>
              <a:buFont typeface="+mj-lt"/>
              <a:buAutoNum type="alphaUcPeriod"/>
            </a:pPr>
            <a:r>
              <a:rPr lang="it-IT" dirty="0"/>
              <a:t>Prova finale (6 CFU) + tirocinio </a:t>
            </a:r>
            <a:r>
              <a:rPr lang="it-IT" u="sng" dirty="0"/>
              <a:t>all’estero</a:t>
            </a:r>
            <a:r>
              <a:rPr lang="it-IT" dirty="0"/>
              <a:t>(12 CFU)</a:t>
            </a:r>
          </a:p>
          <a:p>
            <a:pPr marL="342900" indent="-342900">
              <a:lnSpc>
                <a:spcPct val="150000"/>
              </a:lnSpc>
              <a:buFont typeface="+mj-lt"/>
              <a:buAutoNum type="alphaUcPeriod"/>
            </a:pPr>
            <a:r>
              <a:rPr lang="it-IT" dirty="0"/>
              <a:t>Prova finale (6 CFU) + preparazione all'estero (12 CFU)</a:t>
            </a:r>
          </a:p>
          <a:p>
            <a:pPr marL="342900" indent="-342900">
              <a:lnSpc>
                <a:spcPct val="150000"/>
              </a:lnSpc>
              <a:buFont typeface="+mj-lt"/>
              <a:buAutoNum type="alphaUcPeriod"/>
            </a:pPr>
            <a:r>
              <a:rPr lang="it-IT" dirty="0"/>
              <a:t>Prova finale (6 CFU) + Tirocinio </a:t>
            </a:r>
            <a:r>
              <a:rPr lang="it-IT" u="sng" dirty="0"/>
              <a:t>all'estero</a:t>
            </a:r>
            <a:r>
              <a:rPr lang="it-IT" dirty="0"/>
              <a:t> (6 CFU) + preparazione all'estero (6 CFU)</a:t>
            </a:r>
          </a:p>
          <a:p>
            <a:pPr marL="342900" indent="-342900">
              <a:lnSpc>
                <a:spcPct val="150000"/>
              </a:lnSpc>
              <a:buFont typeface="+mj-lt"/>
              <a:buAutoNum type="alphaUcPeriod"/>
            </a:pPr>
            <a:r>
              <a:rPr lang="it-IT" dirty="0"/>
              <a:t>Prova finale (6 CFU) + Tirocinio in preparazione della prova finale (6 CFU) + preparazione all'estero (6 CFU)</a:t>
            </a:r>
          </a:p>
          <a:p>
            <a:pPr marL="342900" indent="-342900">
              <a:buFont typeface="+mj-lt"/>
              <a:buAutoNum type="alphaUcPeriod"/>
            </a:pPr>
            <a:endParaRPr lang="it-IT" dirty="0"/>
          </a:p>
        </p:txBody>
      </p:sp>
    </p:spTree>
    <p:extLst>
      <p:ext uri="{BB962C8B-B14F-4D97-AF65-F5344CB8AC3E}">
        <p14:creationId xmlns:p14="http://schemas.microsoft.com/office/powerpoint/2010/main" val="428116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0004765-1D92-414C-B8C7-4384ED05DB3B}"/>
              </a:ext>
            </a:extLst>
          </p:cNvPr>
          <p:cNvSpPr>
            <a:spLocks noGrp="1"/>
          </p:cNvSpPr>
          <p:nvPr>
            <p:ph type="body" sz="quarter" idx="10"/>
          </p:nvPr>
        </p:nvSpPr>
        <p:spPr/>
        <p:txBody>
          <a:bodyPr/>
          <a:lstStyle/>
          <a:p>
            <a:r>
              <a:rPr lang="it-IT" dirty="0"/>
              <a:t>MODALITÀ DI PREPARAZIONE DELLA PROVA FINALE - A</a:t>
            </a:r>
          </a:p>
          <a:p>
            <a:endParaRPr lang="it-IT" dirty="0"/>
          </a:p>
        </p:txBody>
      </p:sp>
      <p:sp>
        <p:nvSpPr>
          <p:cNvPr id="3" name="Segnaposto testo 2">
            <a:extLst>
              <a:ext uri="{FF2B5EF4-FFF2-40B4-BE49-F238E27FC236}">
                <a16:creationId xmlns:a16="http://schemas.microsoft.com/office/drawing/2014/main" id="{EDDF0D40-D24F-48FC-BAC8-FBD44EB5FF33}"/>
              </a:ext>
            </a:extLst>
          </p:cNvPr>
          <p:cNvSpPr>
            <a:spLocks noGrp="1"/>
          </p:cNvSpPr>
          <p:nvPr>
            <p:ph type="body" sz="quarter" idx="11"/>
          </p:nvPr>
        </p:nvSpPr>
        <p:spPr/>
        <p:txBody>
          <a:bodyPr/>
          <a:lstStyle/>
          <a:p>
            <a:endParaRPr lang="it-IT" dirty="0"/>
          </a:p>
          <a:p>
            <a:endParaRPr lang="it-IT" dirty="0"/>
          </a:p>
          <a:p>
            <a:endParaRPr lang="it-IT" dirty="0"/>
          </a:p>
          <a:p>
            <a:endParaRPr lang="it-IT" dirty="0"/>
          </a:p>
          <a:p>
            <a:r>
              <a:rPr lang="it-IT" b="1" dirty="0"/>
              <a:t>Prova finale (18 CFU)</a:t>
            </a:r>
            <a:r>
              <a:rPr lang="it-IT" dirty="0"/>
              <a:t>: è l'opzione che comporta lo svolgimento del tuo lavoro senza prevedere attività istituzionali all'estero</a:t>
            </a:r>
          </a:p>
          <a:p>
            <a:endParaRPr lang="it-IT" dirty="0"/>
          </a:p>
        </p:txBody>
      </p:sp>
    </p:spTree>
    <p:extLst>
      <p:ext uri="{BB962C8B-B14F-4D97-AF65-F5344CB8AC3E}">
        <p14:creationId xmlns:p14="http://schemas.microsoft.com/office/powerpoint/2010/main" val="246039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D811C05-3AA3-496F-94BE-598DE210BA10}"/>
              </a:ext>
            </a:extLst>
          </p:cNvPr>
          <p:cNvSpPr>
            <a:spLocks noGrp="1"/>
          </p:cNvSpPr>
          <p:nvPr>
            <p:ph type="body" sz="quarter" idx="10"/>
          </p:nvPr>
        </p:nvSpPr>
        <p:spPr/>
        <p:txBody>
          <a:bodyPr/>
          <a:lstStyle/>
          <a:p>
            <a:r>
              <a:rPr lang="it-IT" dirty="0"/>
              <a:t>MODALITÀ DI PREPARAZIONE DELLA PROVA FINALE - B</a:t>
            </a:r>
          </a:p>
          <a:p>
            <a:endParaRPr lang="it-IT" dirty="0"/>
          </a:p>
        </p:txBody>
      </p:sp>
      <p:sp>
        <p:nvSpPr>
          <p:cNvPr id="3" name="Segnaposto testo 2">
            <a:extLst>
              <a:ext uri="{FF2B5EF4-FFF2-40B4-BE49-F238E27FC236}">
                <a16:creationId xmlns:a16="http://schemas.microsoft.com/office/drawing/2014/main" id="{A67AB738-D5B1-4835-BA18-ACB687CC8955}"/>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 </a:t>
            </a:r>
            <a:r>
              <a:rPr lang="it-IT" dirty="0"/>
              <a:t>con </a:t>
            </a:r>
            <a:r>
              <a:rPr lang="it-IT" b="1" dirty="0"/>
              <a:t>tirocinio in preparazione alla prova finale(12 CFU)</a:t>
            </a:r>
            <a:r>
              <a:rPr lang="it-IT" dirty="0"/>
              <a:t>: è l'opzione che prevede lo svolgimento di un tirocinio in Italia. Sarà necessario avere già concordato un argomento di tesi con un relatore, che seguirà il percorso di tirocinio.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se hai svolto, sempre in accordo con il tuo relatore, un tirocinio inerente alla prova finale. Anche in questo caso i CFU dovranno essere certificati dal relatore che verificherà il completamento del lavoro concordato per il tirocinio in preparazione della tesi secondo le indicazioni che trovi indicate </a:t>
            </a:r>
            <a:r>
              <a:rPr lang="it-IT" sz="1800" dirty="0">
                <a:latin typeface="Century Gothic" panose="020B0502020202020204" pitchFamily="34" charset="0"/>
                <a:hlinkClick r:id="rId2"/>
              </a:rPr>
              <a:t>qui</a:t>
            </a:r>
            <a:r>
              <a:rPr lang="it-IT" sz="1800" dirty="0">
                <a:latin typeface="Century Gothic" panose="020B0502020202020204" pitchFamily="34" charset="0"/>
              </a:rPr>
              <a:t>. </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332173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D811C05-3AA3-496F-94BE-598DE210BA10}"/>
              </a:ext>
            </a:extLst>
          </p:cNvPr>
          <p:cNvSpPr>
            <a:spLocks noGrp="1"/>
          </p:cNvSpPr>
          <p:nvPr>
            <p:ph type="body" sz="quarter" idx="10"/>
          </p:nvPr>
        </p:nvSpPr>
        <p:spPr/>
        <p:txBody>
          <a:bodyPr/>
          <a:lstStyle/>
          <a:p>
            <a:r>
              <a:rPr lang="it-IT" dirty="0"/>
              <a:t>MODALITÀ DI PREPARAZIONE DELLA PROVA FINALE - C</a:t>
            </a:r>
          </a:p>
          <a:p>
            <a:endParaRPr lang="it-IT" dirty="0"/>
          </a:p>
        </p:txBody>
      </p:sp>
      <p:sp>
        <p:nvSpPr>
          <p:cNvPr id="3" name="Segnaposto testo 2">
            <a:extLst>
              <a:ext uri="{FF2B5EF4-FFF2-40B4-BE49-F238E27FC236}">
                <a16:creationId xmlns:a16="http://schemas.microsoft.com/office/drawing/2014/main" id="{A67AB738-D5B1-4835-BA18-ACB687CC8955}"/>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a:t>
            </a:r>
            <a:r>
              <a:rPr lang="it-IT" dirty="0"/>
              <a:t> con </a:t>
            </a:r>
            <a:r>
              <a:rPr lang="it-IT" b="1" dirty="0"/>
              <a:t>tirocinio </a:t>
            </a:r>
            <a:r>
              <a:rPr lang="it-IT" b="1" u="sng" dirty="0"/>
              <a:t>all’estero</a:t>
            </a:r>
            <a:r>
              <a:rPr lang="it-IT" b="1" dirty="0"/>
              <a:t>(12 CFU)</a:t>
            </a:r>
            <a:r>
              <a:rPr lang="it-IT" dirty="0"/>
              <a:t>: è l'opzione che prevede lo svolgimento di un tirocinio all’estero. Sarà necessario avere già concordato un argomento di tesi con un relatore, che seguirà il percorso di tirocinio. Nello specifico :</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se hai svolto, sempre in accordo con il tuo relatore, un tirocinio all'estero inerente alla prova finale. Anche in questo caso i CFU dovranno essere certificati dal relatore che verificherà il completamento del lavoro concordato per il tirocinio in preparazione della tesi secondo le indicazioni che trovi indicate </a:t>
            </a:r>
            <a:r>
              <a:rPr lang="it-IT" sz="1800" dirty="0">
                <a:latin typeface="Century Gothic" panose="020B0502020202020204" pitchFamily="34" charset="0"/>
                <a:hlinkClick r:id="rId2"/>
              </a:rPr>
              <a:t>qui</a:t>
            </a:r>
            <a:r>
              <a:rPr lang="it-IT" sz="1800" dirty="0">
                <a:latin typeface="Century Gothic" panose="020B0502020202020204" pitchFamily="34" charset="0"/>
              </a:rPr>
              <a:t>. Nel caso di periodi all’estero svolti nei programmi di mobilità sarà possibile anche il riconoscimento di crediti acquisiti presso una università/ente o azienda partner, sempre in accordo con il relatore di tesi </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406812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C9C1D05-6FAE-463A-A751-D164ACF48723}"/>
              </a:ext>
            </a:extLst>
          </p:cNvPr>
          <p:cNvSpPr>
            <a:spLocks noGrp="1"/>
          </p:cNvSpPr>
          <p:nvPr>
            <p:ph type="body" sz="quarter" idx="10"/>
          </p:nvPr>
        </p:nvSpPr>
        <p:spPr/>
        <p:txBody>
          <a:bodyPr/>
          <a:lstStyle/>
          <a:p>
            <a:r>
              <a:rPr lang="it-IT" dirty="0"/>
              <a:t>MODALITÀ DI PREPARAZIONE DELLA PROVA FINALE - D</a:t>
            </a:r>
          </a:p>
          <a:p>
            <a:endParaRPr lang="it-IT" dirty="0"/>
          </a:p>
        </p:txBody>
      </p:sp>
      <p:sp>
        <p:nvSpPr>
          <p:cNvPr id="3" name="Segnaposto testo 2">
            <a:extLst>
              <a:ext uri="{FF2B5EF4-FFF2-40B4-BE49-F238E27FC236}">
                <a16:creationId xmlns:a16="http://schemas.microsoft.com/office/drawing/2014/main" id="{30C2EA93-8BE6-4CC4-A022-F6D0653D5F3B}"/>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 </a:t>
            </a:r>
            <a:r>
              <a:rPr lang="it-IT" dirty="0"/>
              <a:t>con </a:t>
            </a:r>
            <a:r>
              <a:rPr lang="it-IT" b="1" dirty="0"/>
              <a:t>preparazione all'estero (12 CFU)</a:t>
            </a:r>
            <a:r>
              <a:rPr lang="it-IT" dirty="0"/>
              <a:t>: è l'opzione che prevede lo svolgimento di un periodo di ricerca all'estero in accordo con il tuo relatore, anche eventualmente usufruendo dei finanziamenti disponibili per Tesi all’estero secondo le modalità che trovi indicate </a:t>
            </a:r>
            <a:r>
              <a:rPr lang="it-IT" dirty="0">
                <a:hlinkClick r:id="rId2"/>
              </a:rPr>
              <a:t>qui</a:t>
            </a:r>
            <a:r>
              <a:rPr lang="it-IT" dirty="0"/>
              <a:t>.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per il periodo svolto all’estero, che è finalizzato esclusivamente al completamento della tesi. Questi CFU dovranno essere certificati dal relatore, che verificherà il completamento del lavoro concordato e svolto all’estero. Nel caso di periodi all’estero svolti nei programmi di mobilità sarà possibile anche il riconoscimento di crediti acquisiti presso una università partner, sempre in accordo con il relatore di tesi.</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2555189060"/>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1983</Words>
  <Application>Microsoft Office PowerPoint</Application>
  <PresentationFormat>Presentazione su schermo (4:3)</PresentationFormat>
  <Paragraphs>92</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19</vt:i4>
      </vt:variant>
    </vt:vector>
  </HeadingPairs>
  <TitlesOfParts>
    <vt:vector size="26"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Caterina Sinigaglia</cp:lastModifiedBy>
  <cp:revision>79</cp:revision>
  <dcterms:created xsi:type="dcterms:W3CDTF">2017-11-13T10:11:35Z</dcterms:created>
  <dcterms:modified xsi:type="dcterms:W3CDTF">2022-12-05T11:01:41Z</dcterms:modified>
</cp:coreProperties>
</file>